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0" d="100"/>
          <a:sy n="80" d="100"/>
        </p:scale>
        <p:origin x="306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13367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21852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51198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70265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95468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168911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14301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727046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35281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01355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359637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599FDB-749F-4D00-BA2A-081D7EC9CB6B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A0541F-DE1B-436B-B6C7-EC37AEE909B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99231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 3"/>
          <p:cNvSpPr/>
          <p:nvPr/>
        </p:nvSpPr>
        <p:spPr>
          <a:xfrm>
            <a:off x="19533" y="647060"/>
            <a:ext cx="6791325" cy="4189635"/>
          </a:xfrm>
          <a:prstGeom prst="roundRect">
            <a:avLst>
              <a:gd name="adj" fmla="val 5175"/>
            </a:avLst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51435" tIns="25718" rIns="51435" bIns="2571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 sz="1013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358153" y="662547"/>
            <a:ext cx="42883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第</a:t>
            </a:r>
            <a:r>
              <a:rPr lang="en-US" altLang="ja-JP" sz="16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36</a:t>
            </a:r>
            <a:r>
              <a:rPr lang="ja-JP" altLang="en-US" sz="16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回医療</a:t>
            </a:r>
            <a:r>
              <a:rPr lang="ja-JP" altLang="en-US" sz="16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市民</a:t>
            </a:r>
            <a:r>
              <a:rPr lang="ja-JP" altLang="en-US" sz="16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講座～がん講習会～</a:t>
            </a:r>
            <a:r>
              <a:rPr lang="ja-JP" altLang="en-US" sz="1600" dirty="0" err="1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の</a:t>
            </a:r>
            <a:r>
              <a:rPr lang="ja-JP" altLang="en-US" sz="16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ご案内</a:t>
            </a:r>
            <a:endParaRPr lang="ja-JP" altLang="en-US" sz="16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cxnSp>
        <p:nvCxnSpPr>
          <p:cNvPr id="7" name="直線コネクタ 6"/>
          <p:cNvCxnSpPr/>
          <p:nvPr/>
        </p:nvCxnSpPr>
        <p:spPr>
          <a:xfrm>
            <a:off x="1441120" y="1484330"/>
            <a:ext cx="4122420" cy="0"/>
          </a:xfrm>
          <a:prstGeom prst="line">
            <a:avLst/>
          </a:prstGeom>
          <a:ln w="1905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ボックス 7"/>
          <p:cNvSpPr txBox="1"/>
          <p:nvPr/>
        </p:nvSpPr>
        <p:spPr>
          <a:xfrm>
            <a:off x="1910176" y="1739841"/>
            <a:ext cx="330090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皆</a:t>
            </a:r>
            <a:r>
              <a:rPr lang="ja-JP" altLang="en-US" sz="9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さま</a:t>
            </a:r>
            <a:r>
              <a:rPr lang="ja-JP" altLang="en-US" sz="9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の健康と安全を第一に考え、感染防止策を講じます。</a:t>
            </a:r>
            <a:endParaRPr lang="ja-JP" altLang="en-US" sz="9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952747" y="2321897"/>
            <a:ext cx="217239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午前</a:t>
            </a:r>
            <a:r>
              <a:rPr kumimoji="1" lang="en-US" altLang="ja-JP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10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時～正午（受付</a:t>
            </a:r>
            <a:r>
              <a:rPr kumimoji="1" lang="en-US" altLang="ja-JP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9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時</a:t>
            </a:r>
            <a:r>
              <a:rPr kumimoji="1" lang="en-US" altLang="ja-JP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30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分～）</a:t>
            </a:r>
            <a:endParaRPr kumimoji="1" lang="ja-JP" altLang="en-US" sz="10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958069" y="2053233"/>
            <a:ext cx="158248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2022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年</a:t>
            </a:r>
            <a:r>
              <a:rPr kumimoji="1" lang="en-US" altLang="ja-JP" sz="14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5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月</a:t>
            </a:r>
            <a:r>
              <a:rPr kumimoji="1" lang="en-US" altLang="ja-JP" sz="14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28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日（土）</a:t>
            </a:r>
            <a:endParaRPr kumimoji="1" lang="ja-JP" altLang="en-US" sz="10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945927" y="2831205"/>
            <a:ext cx="22365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袋井市月見の里学遊館うさぎ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ホール</a:t>
            </a:r>
            <a:endParaRPr kumimoji="1" lang="en-US" altLang="ja-JP" sz="1000" dirty="0" smtClean="0">
              <a:latin typeface="ゴシック" panose="020B0609070205080204" pitchFamily="49" charset="-128"/>
              <a:ea typeface="ゴシック" panose="020B0609070205080204" pitchFamily="49" charset="-128"/>
            </a:endParaRPr>
          </a:p>
          <a:p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（</a:t>
            </a:r>
            <a:r>
              <a:rPr kumimoji="1" lang="ja-JP" altLang="en-US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袋井市上山梨</a:t>
            </a:r>
            <a:r>
              <a:rPr kumimoji="1" lang="en-US" altLang="ja-JP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4-3-7</a:t>
            </a:r>
            <a:r>
              <a:rPr kumimoji="1" lang="ja-JP" altLang="en-US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）</a:t>
            </a: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924477" y="3262321"/>
            <a:ext cx="238811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4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月</a:t>
            </a:r>
            <a:r>
              <a:rPr kumimoji="1" lang="en-US" altLang="ja-JP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18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日（月）から</a:t>
            </a:r>
            <a:r>
              <a:rPr kumimoji="1" lang="en-US" altLang="ja-JP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5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月</a:t>
            </a:r>
            <a:r>
              <a:rPr kumimoji="1" lang="en-US" altLang="ja-JP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27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日（金）までに申込み。ホームページ専用フォーム、または問い合わせ先へ電話、</a:t>
            </a:r>
            <a:r>
              <a:rPr kumimoji="1" lang="en-US" altLang="ja-JP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FAX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のいずれかにて。</a:t>
            </a:r>
            <a:endParaRPr kumimoji="1" lang="en-US" altLang="ja-JP" sz="1000" dirty="0" smtClean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3211390" y="2446328"/>
            <a:ext cx="2608406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sz="14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定員</a:t>
            </a:r>
            <a:r>
              <a:rPr kumimoji="1" lang="en-US" altLang="ja-JP" sz="14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180</a:t>
            </a:r>
            <a:r>
              <a:rPr kumimoji="1" lang="ja-JP" altLang="en-US" sz="14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名（予約制・先約順）</a:t>
            </a:r>
            <a:endParaRPr kumimoji="1" lang="ja-JP" altLang="en-US" sz="14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3200364" y="2094012"/>
            <a:ext cx="1082348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sz="14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入場料無料</a:t>
            </a:r>
            <a:endParaRPr kumimoji="1" lang="ja-JP" altLang="en-US" sz="14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215625" y="2083691"/>
            <a:ext cx="728509" cy="372795"/>
          </a:xfrm>
          <a:prstGeom prst="rect">
            <a:avLst/>
          </a:prstGeom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b="1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日時</a:t>
            </a:r>
            <a:endParaRPr kumimoji="1" lang="ja-JP" altLang="en-US" sz="1000" b="1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32" name="正方形/長方形 31"/>
          <p:cNvSpPr/>
          <p:nvPr/>
        </p:nvSpPr>
        <p:spPr>
          <a:xfrm>
            <a:off x="205659" y="2866985"/>
            <a:ext cx="728509" cy="186398"/>
          </a:xfrm>
          <a:prstGeom prst="rect">
            <a:avLst/>
          </a:prstGeom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b="1" dirty="0">
                <a:latin typeface="ゴシック" panose="020B0609070205080204" pitchFamily="49" charset="-128"/>
                <a:ea typeface="ゴシック" panose="020B0609070205080204" pitchFamily="49" charset="-128"/>
              </a:rPr>
              <a:t>場所</a:t>
            </a:r>
          </a:p>
        </p:txBody>
      </p:sp>
      <p:sp>
        <p:nvSpPr>
          <p:cNvPr id="33" name="正方形/長方形 32"/>
          <p:cNvSpPr/>
          <p:nvPr/>
        </p:nvSpPr>
        <p:spPr>
          <a:xfrm>
            <a:off x="195968" y="3254058"/>
            <a:ext cx="728509" cy="186398"/>
          </a:xfrm>
          <a:prstGeom prst="rect">
            <a:avLst/>
          </a:prstGeom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b="1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申込み</a:t>
            </a:r>
            <a:endParaRPr kumimoji="1" lang="ja-JP" altLang="en-US" sz="1000" b="1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3447400" y="2785112"/>
            <a:ext cx="275102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①「最近増えてます！大腸がんと膵臓がん」</a:t>
            </a:r>
            <a:endParaRPr kumimoji="1" lang="ja-JP" altLang="en-US" sz="10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  <a:p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　　</a:t>
            </a:r>
            <a:r>
              <a:rPr kumimoji="1" lang="zh-TW" altLang="en-US" sz="8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医務</a:t>
            </a:r>
            <a:r>
              <a:rPr kumimoji="1" lang="zh-TW" altLang="en-US" sz="8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局長 兼 外科診療</a:t>
            </a:r>
            <a:r>
              <a:rPr kumimoji="1" lang="zh-TW" altLang="en-US" sz="8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部長</a:t>
            </a:r>
            <a:r>
              <a:rPr kumimoji="1" lang="ja-JP" altLang="en-US" sz="8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　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京兼 隆典 医師</a:t>
            </a:r>
            <a:endParaRPr kumimoji="1" lang="ja-JP" altLang="en-US" sz="10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3447400" y="3121477"/>
            <a:ext cx="3192780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TW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②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「がんと共に生きる</a:t>
            </a:r>
            <a:r>
              <a:rPr kumimoji="1" lang="zh-TW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～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緩和ケア外来</a:t>
            </a:r>
            <a:r>
              <a:rPr kumimoji="1" lang="zh-TW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～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」</a:t>
            </a:r>
            <a:endParaRPr kumimoji="1" lang="zh-TW" altLang="en-US" sz="10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  <a:p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　　</a:t>
            </a:r>
            <a:r>
              <a:rPr kumimoji="1" lang="zh-TW" altLang="en-US" sz="8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副</a:t>
            </a:r>
            <a:r>
              <a:rPr kumimoji="1" lang="ja-JP" altLang="en-US" sz="8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医務局長</a:t>
            </a:r>
            <a:r>
              <a:rPr kumimoji="1" lang="zh-TW" altLang="en-US" sz="8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 兼 </a:t>
            </a:r>
            <a:r>
              <a:rPr kumimoji="1" lang="ja-JP" altLang="en-US" sz="8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麻酔科</a:t>
            </a:r>
            <a:r>
              <a:rPr kumimoji="1" lang="zh-TW" altLang="en-US" sz="8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診療</a:t>
            </a:r>
            <a:r>
              <a:rPr kumimoji="1" lang="zh-TW" altLang="en-US" sz="8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部長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　内山 智浩</a:t>
            </a:r>
            <a:r>
              <a:rPr kumimoji="1" lang="zh-TW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 医師</a:t>
            </a:r>
            <a:r>
              <a:rPr kumimoji="1" lang="ja-JP" altLang="en-US" sz="8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　</a:t>
            </a:r>
            <a:endParaRPr kumimoji="1" lang="ja-JP" altLang="en-US" sz="8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3229579" y="2829176"/>
            <a:ext cx="272751" cy="1100106"/>
          </a:xfrm>
          <a:prstGeom prst="rect">
            <a:avLst/>
          </a:prstGeom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b="1" dirty="0">
                <a:latin typeface="ゴシック" panose="020B0609070205080204" pitchFamily="49" charset="-128"/>
                <a:ea typeface="ゴシック" panose="020B0609070205080204" pitchFamily="49" charset="-128"/>
              </a:rPr>
              <a:t>演題</a:t>
            </a:r>
          </a:p>
        </p:txBody>
      </p:sp>
      <p:sp>
        <p:nvSpPr>
          <p:cNvPr id="39" name="正方形/長方形 38"/>
          <p:cNvSpPr/>
          <p:nvPr/>
        </p:nvSpPr>
        <p:spPr>
          <a:xfrm>
            <a:off x="216735" y="4058435"/>
            <a:ext cx="728509" cy="161138"/>
          </a:xfrm>
          <a:prstGeom prst="rect">
            <a:avLst/>
          </a:prstGeom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800" b="1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問い合わせ</a:t>
            </a:r>
            <a:endParaRPr kumimoji="1" lang="ja-JP" altLang="en-US" sz="800" b="1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945244" y="3982623"/>
            <a:ext cx="1595309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TW" altLang="en-US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経営戦略室　</a:t>
            </a:r>
            <a:endParaRPr kumimoji="1" lang="en-US" altLang="zh-TW" sz="1000" dirty="0" smtClean="0">
              <a:latin typeface="ゴシック" panose="020B0609070205080204" pitchFamily="49" charset="-128"/>
              <a:ea typeface="ゴシック" panose="020B0609070205080204" pitchFamily="49" charset="-128"/>
            </a:endParaRPr>
          </a:p>
          <a:p>
            <a:r>
              <a:rPr kumimoji="1" lang="zh-TW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電話</a:t>
            </a:r>
            <a:r>
              <a:rPr kumimoji="1" lang="zh-TW" altLang="en-US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：</a:t>
            </a:r>
            <a:r>
              <a:rPr kumimoji="1" lang="en-US" altLang="zh-TW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0537-21-5555(</a:t>
            </a:r>
            <a:r>
              <a:rPr kumimoji="1" lang="zh-TW" altLang="en-US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代</a:t>
            </a:r>
            <a:r>
              <a:rPr kumimoji="1" lang="en-US" altLang="zh-TW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)</a:t>
            </a:r>
          </a:p>
          <a:p>
            <a:r>
              <a:rPr kumimoji="1" lang="en-US" altLang="ja-JP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FAX 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：</a:t>
            </a:r>
            <a:r>
              <a:rPr kumimoji="1" lang="en-US" altLang="ja-JP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0537-28-8971</a:t>
            </a:r>
            <a:r>
              <a:rPr kumimoji="1" lang="en-US" altLang="ja-JP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(</a:t>
            </a:r>
            <a:r>
              <a:rPr kumimoji="1" lang="ja-JP" altLang="en-US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代</a:t>
            </a:r>
            <a:r>
              <a:rPr kumimoji="1" lang="en-US" altLang="ja-JP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)</a:t>
            </a:r>
            <a:endParaRPr kumimoji="1" lang="ja-JP" altLang="en-US" sz="10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3447399" y="3476933"/>
            <a:ext cx="341060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③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「がん</a:t>
            </a:r>
            <a:r>
              <a:rPr kumimoji="1" lang="ja-JP" altLang="en-US" sz="10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相談支援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センターのご紹介」</a:t>
            </a:r>
            <a:endParaRPr kumimoji="1" lang="zh-TW" altLang="en-US" sz="10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  <a:p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　　</a:t>
            </a:r>
            <a:r>
              <a:rPr kumimoji="1" lang="ja-JP" altLang="en-US" sz="8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副看護</a:t>
            </a:r>
            <a:r>
              <a:rPr kumimoji="1" lang="ja-JP" altLang="en-US" sz="8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部長 兼 がん相談支援センター</a:t>
            </a:r>
            <a:r>
              <a:rPr kumimoji="1" lang="ja-JP" altLang="en-US" sz="8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長　</a:t>
            </a:r>
            <a:r>
              <a:rPr kumimoji="1" lang="ja-JP" altLang="en-US" sz="10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中川 穂波 看護師</a:t>
            </a:r>
            <a:r>
              <a:rPr kumimoji="1" lang="ja-JP" altLang="en-US" sz="8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　</a:t>
            </a:r>
            <a:endParaRPr kumimoji="1" lang="ja-JP" altLang="en-US" sz="8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314325" y="247650"/>
            <a:ext cx="46679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dirty="0" smtClean="0"/>
              <a:t>Ｐ４</a:t>
            </a:r>
            <a:endParaRPr kumimoji="1" lang="ja-JP" altLang="en-US" sz="1100" dirty="0"/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1743464" y="1067812"/>
            <a:ext cx="387798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「がんと闘う　住みなれたこの場所で」</a:t>
            </a:r>
            <a:endParaRPr lang="ja-JP" altLang="en-US" sz="16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pic>
        <p:nvPicPr>
          <p:cNvPr id="28" name="Picture 3" descr="医療市民講座QRコード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6127" y="4002100"/>
            <a:ext cx="627892" cy="62789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9" name="テキスト ボックス 28"/>
          <p:cNvSpPr txBox="1"/>
          <p:nvPr/>
        </p:nvSpPr>
        <p:spPr>
          <a:xfrm>
            <a:off x="3748541" y="4086071"/>
            <a:ext cx="193514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ja-JP" sz="1000" dirty="0"/>
              <a:t>◆詳細は当院ホームページ</a:t>
            </a:r>
            <a:r>
              <a:rPr lang="ja-JP" altLang="ja-JP" sz="1000" dirty="0" smtClean="0"/>
              <a:t>を</a:t>
            </a:r>
            <a:endParaRPr lang="en-US" altLang="ja-JP" sz="1000" dirty="0"/>
          </a:p>
          <a:p>
            <a:r>
              <a:rPr lang="ja-JP" altLang="en-US" sz="1000" dirty="0" smtClean="0"/>
              <a:t>　</a:t>
            </a:r>
            <a:r>
              <a:rPr lang="ja-JP" altLang="ja-JP" sz="1000" dirty="0" smtClean="0"/>
              <a:t>ご覧</a:t>
            </a:r>
            <a:r>
              <a:rPr lang="ja-JP" altLang="ja-JP" sz="1000" dirty="0"/>
              <a:t>ください。</a:t>
            </a:r>
          </a:p>
          <a:p>
            <a:pPr algn="ctr"/>
            <a:endParaRPr kumimoji="1" lang="ja-JP" altLang="en-US" sz="7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  <p:cxnSp>
        <p:nvCxnSpPr>
          <p:cNvPr id="30" name="直線コネクタ 29"/>
          <p:cNvCxnSpPr/>
          <p:nvPr/>
        </p:nvCxnSpPr>
        <p:spPr>
          <a:xfrm>
            <a:off x="3698027" y="4002100"/>
            <a:ext cx="2745783" cy="0"/>
          </a:xfrm>
          <a:prstGeom prst="line">
            <a:avLst/>
          </a:prstGeom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線コネクタ 33"/>
          <p:cNvCxnSpPr/>
          <p:nvPr/>
        </p:nvCxnSpPr>
        <p:spPr>
          <a:xfrm>
            <a:off x="3748541" y="4618814"/>
            <a:ext cx="2745783" cy="0"/>
          </a:xfrm>
          <a:prstGeom prst="line">
            <a:avLst/>
          </a:prstGeom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テキスト ボックス 35"/>
          <p:cNvSpPr txBox="1"/>
          <p:nvPr/>
        </p:nvSpPr>
        <p:spPr>
          <a:xfrm>
            <a:off x="586096" y="1495018"/>
            <a:ext cx="6013185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新型コロナウイルスの影響で開催延期となった</a:t>
            </a:r>
            <a:r>
              <a:rPr lang="en-US" altLang="ja-JP" sz="9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2022</a:t>
            </a:r>
            <a:r>
              <a:rPr lang="ja-JP" altLang="en-US" sz="9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年</a:t>
            </a:r>
            <a:r>
              <a:rPr lang="en-US" altLang="ja-JP" sz="9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2</a:t>
            </a:r>
            <a:r>
              <a:rPr lang="ja-JP" altLang="en-US" sz="9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月</a:t>
            </a:r>
            <a:r>
              <a:rPr lang="en-US" altLang="ja-JP" sz="9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2</a:t>
            </a:r>
            <a:r>
              <a:rPr lang="en-US" altLang="ja-JP" sz="900" dirty="0">
                <a:latin typeface="ゴシック" panose="020B0609070205080204" pitchFamily="49" charset="-128"/>
                <a:ea typeface="ゴシック" panose="020B0609070205080204" pitchFamily="49" charset="-128"/>
              </a:rPr>
              <a:t>6</a:t>
            </a:r>
            <a:r>
              <a:rPr lang="ja-JP" altLang="en-US" sz="900" dirty="0" smtClean="0">
                <a:latin typeface="ゴシック" panose="020B0609070205080204" pitchFamily="49" charset="-128"/>
                <a:ea typeface="ゴシック" panose="020B0609070205080204" pitchFamily="49" charset="-128"/>
              </a:rPr>
              <a:t>日の医療市民講座を以下のとおり、開催いたします。</a:t>
            </a:r>
            <a:endParaRPr lang="ja-JP" altLang="en-US" sz="900" dirty="0">
              <a:latin typeface="ゴシック" panose="020B0609070205080204" pitchFamily="49" charset="-128"/>
              <a:ea typeface="ゴシック" panose="020B0609070205080204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63446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193</TotalTime>
  <Words>250</Words>
  <Application>Microsoft Office PowerPoint</Application>
  <PresentationFormat>A4 210 x 297 mm</PresentationFormat>
  <Paragraphs>28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ゴシック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>中東遠総合医療センター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中東遠総合医療センター</dc:creator>
  <cp:lastModifiedBy>中東遠総合医療センター</cp:lastModifiedBy>
  <cp:revision>34</cp:revision>
  <cp:lastPrinted>2021-05-13T03:11:31Z</cp:lastPrinted>
  <dcterms:created xsi:type="dcterms:W3CDTF">2021-05-13T00:58:17Z</dcterms:created>
  <dcterms:modified xsi:type="dcterms:W3CDTF">2022-02-24T06:35:01Z</dcterms:modified>
</cp:coreProperties>
</file>

<file path=docProps/thumbnail.jpeg>
</file>